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745" r:id="rId1"/>
    <p:sldMasterId id="2147483757" r:id="rId2"/>
    <p:sldMasterId id="2147483769" r:id="rId3"/>
  </p:sldMasterIdLst>
  <p:notesMasterIdLst>
    <p:notesMasterId r:id="rId11"/>
  </p:notesMasterIdLst>
  <p:handoutMasterIdLst>
    <p:handoutMasterId r:id="rId12"/>
  </p:handoutMasterIdLst>
  <p:sldIdLst>
    <p:sldId id="257" r:id="rId4"/>
    <p:sldId id="334" r:id="rId5"/>
    <p:sldId id="298" r:id="rId6"/>
    <p:sldId id="272" r:id="rId7"/>
    <p:sldId id="288" r:id="rId8"/>
    <p:sldId id="336" r:id="rId9"/>
    <p:sldId id="335" r:id="rId1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Rounded MT Bold" panose="020F0704030504030204" pitchFamily="34" charset="0"/>
      <p:regular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6">
          <p15:clr>
            <a:srgbClr val="A4A3A4"/>
          </p15:clr>
        </p15:guide>
        <p15:guide id="2" pos="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99"/>
    <a:srgbClr val="FF7C80"/>
    <a:srgbClr val="FF5050"/>
    <a:srgbClr val="CC0000"/>
    <a:srgbClr val="800000"/>
    <a:srgbClr val="FFCC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34" y="108"/>
      </p:cViewPr>
      <p:guideLst>
        <p:guide orient="horz" pos="1356"/>
        <p:guide pos="10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527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527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55075"/>
            <a:ext cx="30527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4D7EFA6-B898-4F03-9523-2EC7F43D0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5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>
            <a:lvl1pPr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b" anchorCtr="0" compatLnSpc="1">
            <a:prstTxWarp prst="textNoShape">
              <a:avLst/>
            </a:prstTxWarp>
          </a:bodyPr>
          <a:lstStyle>
            <a:lvl1pPr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126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b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7091853-1B6A-4646-9DD2-FF66B6391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0643-8DF3-481E-8E46-67A0B07B5553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BE6C-E07F-4D71-AFC7-022BD09B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E5DB-5140-444C-BC43-8184D42175FB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77A8-9FE2-4ABE-A6E7-DB8798045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FDD7-1D0E-4D6B-9760-BB4DE2C4FB23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822D-0570-4374-988E-82D7F1379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80F8-7B24-43B6-8B53-3A263B2DA183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77F4-5CFF-4B5D-BE30-673E9AFB9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774A-C3A6-4CEA-8F00-C337E5058FF8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2A3C3-F1F5-4F3E-AF78-67162A3B8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8C50-15A8-44B7-9DEF-5DABEA1366D0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CC33-E2FA-48B8-A88A-852979350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875B-3D48-4787-B854-D2722CA9B5F0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C9B8-0B5E-490B-B877-E995BA9D8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0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B237-BACA-4DBF-A6B4-7354DB8EDCCA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9FC7-A93A-440C-A1FE-45F87A5F3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D0C2-2B8D-4C86-B932-7F1D6AAAD1F7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0FC2-D65C-4021-9778-FA170F105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F51D-33EE-482B-99F9-D2F2A87FA891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E984-AA42-4B5C-8C61-236C6B39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82A1-49B4-4AFA-A0C9-8F24B1BEF788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CAC6-5F0F-42DE-AC89-32E99493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FB25-53A2-49BF-AB02-E818AFDD262E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E823-AEDA-4775-A2D8-AD8815825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5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E895-66F6-4295-A244-746FE1B9A9EF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BEC5-DECF-4FFD-A702-D02DFD6C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2F8B-DF40-4D8D-829C-283619665C4E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59F4-59BD-4DC0-8B52-047E03267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6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4939-4BC5-4C08-9751-13A1C5F85D67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EBF9-409C-46C4-BC1C-837BEDEF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6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CE2F-8754-4536-84AD-6BC20E6E9869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352A1C-4BAE-4DA1-9D6D-D9414B9D8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0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6CED-B47D-498E-B8A7-CFDF4E3D68C3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7CC85D-5F57-4E32-A7CD-F6F3B9A82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748D-17F9-4473-95D4-5B73AC285B02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A9BB06-2710-440E-8286-D0ACE2F7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8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B9CD-5E2B-46BC-B9F7-B2304402746C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0197-FF0F-4CB4-AC41-7FF5FBB98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4852-7A98-49D2-96AC-A489B9D49EBB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971C-6CDC-4523-BA57-F00C478AC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9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88F8-1A35-4A5C-AE7F-5AAA46B47B71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5A1D-3324-4943-9EE4-DE5C242C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8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D3C1-7CBE-4C92-A601-6C852023543B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AF61-1524-44CA-B0DA-CB2E5F20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7524-E1BA-4072-89C7-E81BB7FA3585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B4BC-6D57-40AE-9C9D-C3DF52A8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69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5DBE-229F-49E1-BAEC-82DCBBEB3F99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7A55-1816-4B41-A048-57F661FB4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3A12-6E7E-4BDC-A50B-2CA6D47A36AD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C42E-09C4-4A1D-AE42-DDF7A6B1F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1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72CD-3CDF-45F8-B2B2-AE32E371C22A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7F2C-9B5A-447C-9CD2-18AA8E6C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54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1E94-B344-4997-84BF-966C45EF3BB4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ED2E-F98A-4BB5-89EB-A980E9C6F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801D-745A-4D8D-8669-87D5FC5D7A2D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9603-A434-4E9C-986F-9C3074172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2E8C-0DF1-4AB8-85EF-A29023BC8ED4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67B6-92DD-49B4-A25A-E6E76E8C7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8B5D-D5CD-4997-A1AE-5387AA8F1E0E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8A12-B6F8-4D83-B9DA-27703770D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0405-4EE7-4646-9F48-07EE583A3F2D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51E1-AC8B-402D-B958-5C1C9F800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96F5-B27E-4454-9634-9D75CEEC1253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8EB2-4CCF-42CF-9867-5C0BC15AB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1016-F2E7-44AD-A1ED-9A13D3B36E91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4C68-96DA-46FE-9EA0-1D990A813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61F94D-85B6-445B-A7AC-23D7AE74D280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C858C1-D189-4DE3-AF83-BCF574735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073F82-623C-4F97-82C6-C58310FCAAB7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58D232-0AB5-449F-9ACF-3424A3138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CEE6666C-6411-4298-BFF3-BCFB507EE274}" type="datetimeFigureOut">
              <a:rPr lang="en-US"/>
              <a:pPr>
                <a:defRPr/>
              </a:pPr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5B5BE79B-A815-4C47-978C-DA5B93DC3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8" descr="PP_Band_blu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138"/>
            <a:ext cx="91551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92558" y="1293813"/>
            <a:ext cx="60144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1" dirty="0" smtClean="0">
                <a:latin typeface="Arial Rounded MT Bold" panose="020F0704030504030204" pitchFamily="34" charset="0"/>
              </a:rPr>
              <a:t>32</a:t>
            </a:r>
            <a:r>
              <a:rPr lang="en-US" sz="3200" b="1" i="1" baseline="30000" dirty="0" smtClean="0">
                <a:latin typeface="Arial Rounded MT Bold" panose="020F0704030504030204" pitchFamily="34" charset="0"/>
              </a:rPr>
              <a:t>nd</a:t>
            </a:r>
            <a:r>
              <a:rPr lang="en-US" sz="3200" b="1" i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i="1" dirty="0" err="1" smtClean="0">
                <a:latin typeface="Arial Rounded MT Bold" panose="020F0704030504030204" pitchFamily="34" charset="0"/>
              </a:rPr>
              <a:t>Voorburg</a:t>
            </a:r>
            <a:r>
              <a:rPr lang="en-US" sz="3200" b="1" i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i="1" dirty="0">
                <a:latin typeface="Arial Rounded MT Bold" panose="020F0704030504030204" pitchFamily="34" charset="0"/>
              </a:rPr>
              <a:t>Group Meeting</a:t>
            </a:r>
          </a:p>
          <a:p>
            <a:pPr algn="ctr" eaLnBrk="0" hangingPunct="0"/>
            <a:r>
              <a:rPr lang="en-US" sz="3200" b="1" i="1" dirty="0" smtClean="0">
                <a:latin typeface="Arial Rounded MT Bold" panose="020F0704030504030204" pitchFamily="34" charset="0"/>
              </a:rPr>
              <a:t>New Delhi, India</a:t>
            </a:r>
            <a:endParaRPr lang="en-US" sz="2000" b="1" i="1" dirty="0">
              <a:latin typeface="Arial Rounded MT Bold" panose="020F0704030504030204" pitchFamily="34" charset="0"/>
            </a:endParaRPr>
          </a:p>
          <a:p>
            <a:pPr algn="ctr" eaLnBrk="0" hangingPunct="0"/>
            <a:r>
              <a:rPr lang="en-US" sz="2000" b="1" i="1" dirty="0" smtClean="0">
                <a:latin typeface="Arial Rounded MT Bold" panose="020F0704030504030204" pitchFamily="34" charset="0"/>
              </a:rPr>
              <a:t>Measuring E-commerce</a:t>
            </a:r>
            <a:endParaRPr lang="en-US" sz="20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3087" name="Picture 15" descr="Voor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898525"/>
            <a:ext cx="979487" cy="1036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 bwMode="auto">
          <a:xfrm>
            <a:off x="379413" y="3503104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BF158C-7D4F-40D1-90DA-3F77D141AC44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374650"/>
            <a:ext cx="8420100" cy="622300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latin typeface="Arial Rounded MT Bold" panose="020F0704030504030204" pitchFamily="34" charset="0"/>
              </a:rPr>
              <a:t>Current E-Commerce Products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25450" y="1728648"/>
            <a:ext cx="8420100" cy="373111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3500" dirty="0" smtClean="0">
                <a:latin typeface="Arial Rounded MT Bold" panose="020F0704030504030204" pitchFamily="34" charset="0"/>
              </a:rPr>
              <a:t>E-Stats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Annual data product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Started 1999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Various length of time series by subject matter area (1998-2010)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Coverage:  manufacturing, wholesale trade, retail trade, selected service industries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None/>
              <a:defRPr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3500" dirty="0" smtClean="0">
                <a:latin typeface="Arial Rounded MT Bold" panose="020F0704030504030204" pitchFamily="34" charset="0"/>
              </a:rPr>
              <a:t>Retail E-commerce Sales Report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Quarterly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Continuous starting in Q4, 1999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Based on Monthly Retail Sales sample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endParaRPr lang="en-US" sz="1800" dirty="0" smtClean="0">
              <a:latin typeface="Arial Rounded MT Bold" panose="020F07040305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5450" y="1031875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1025"/>
            <a:ext cx="8178800" cy="523875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latin typeface="Arial Rounded MT Bold" panose="020F0704030504030204" pitchFamily="34" charset="0"/>
              </a:rPr>
              <a:t>Growth of E-Commerce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75578" y="1601402"/>
            <a:ext cx="8204200" cy="4261516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Clr>
                <a:schemeClr val="accent5"/>
              </a:buClr>
              <a:buNone/>
              <a:defRPr/>
            </a:pPr>
            <a:r>
              <a:rPr lang="en-US" sz="2000" dirty="0" smtClean="0">
                <a:latin typeface="Arial Rounded MT Bold" panose="020F0704030504030204" pitchFamily="34" charset="0"/>
              </a:rPr>
              <a:t>Growth as % of total </a:t>
            </a:r>
            <a:r>
              <a:rPr lang="en-US" sz="2000" dirty="0" smtClean="0">
                <a:latin typeface="Arial Rounded MT Bold" panose="020F0704030504030204" pitchFamily="34" charset="0"/>
              </a:rPr>
              <a:t>Revenue by sector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2800" dirty="0" smtClean="0">
                <a:latin typeface="Arial Rounded MT Bold" panose="020F0704030504030204" pitchFamily="34" charset="0"/>
              </a:rPr>
              <a:t>Manufacturing 			18.1 to 63.2</a:t>
            </a:r>
          </a:p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2800" dirty="0" smtClean="0">
                <a:latin typeface="Arial Rounded MT Bold" panose="020F0704030504030204" pitchFamily="34" charset="0"/>
              </a:rPr>
              <a:t>Wholesale Trade		  N/A to 30.2</a:t>
            </a:r>
          </a:p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2800" dirty="0" smtClean="0">
                <a:latin typeface="Arial Rounded MT Bold" panose="020F0704030504030204" pitchFamily="34" charset="0"/>
              </a:rPr>
              <a:t>Retail Trade				   0.2 to 7.2</a:t>
            </a:r>
          </a:p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2800" dirty="0" smtClean="0">
                <a:latin typeface="Arial Rounded MT Bold" panose="020F0704030504030204" pitchFamily="34" charset="0"/>
              </a:rPr>
              <a:t>Selected Services		   3.0 to </a:t>
            </a:r>
            <a:r>
              <a:rPr lang="en-US" sz="2800" dirty="0" smtClean="0">
                <a:latin typeface="Arial Rounded MT Bold" panose="020F0704030504030204" pitchFamily="34" charset="0"/>
              </a:rPr>
              <a:t>3.9</a:t>
            </a:r>
          </a:p>
          <a:p>
            <a:pPr marL="0" indent="0" algn="ctr" eaLnBrk="1" hangingPunct="1">
              <a:lnSpc>
                <a:spcPct val="150000"/>
              </a:lnSpc>
              <a:buClr>
                <a:schemeClr val="accent5"/>
              </a:buClr>
              <a:buNone/>
              <a:defRPr/>
            </a:pPr>
            <a:r>
              <a:rPr lang="en-US" sz="2400" i="1" dirty="0" smtClean="0">
                <a:latin typeface="Arial Rounded MT Bold" panose="020F0704030504030204" pitchFamily="34" charset="0"/>
              </a:rPr>
              <a:t>Clearly big enough to measure!</a:t>
            </a:r>
            <a:endParaRPr lang="en-US" sz="2400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6D7441-A445-4678-A831-6B63B516BC41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25450" y="1136650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245539" y="115910"/>
            <a:ext cx="8509000" cy="1016001"/>
          </a:xfrm>
        </p:spPr>
        <p:txBody>
          <a:bodyPr/>
          <a:lstStyle/>
          <a:p>
            <a:pPr eaLnBrk="1" hangingPunct="1"/>
            <a:r>
              <a:rPr lang="en-US" sz="4800" b="1" i="1" dirty="0" smtClean="0">
                <a:latin typeface="Arial Rounded MT Bold" panose="020F0704030504030204" pitchFamily="34" charset="0"/>
              </a:rPr>
              <a:t>Measurement Challenges</a:t>
            </a:r>
          </a:p>
        </p:txBody>
      </p:sp>
      <p:sp>
        <p:nvSpPr>
          <p:cNvPr id="17411" name="Rectangle 11"/>
          <p:cNvSpPr>
            <a:spLocks noGrp="1" noChangeArrowheads="1"/>
          </p:cNvSpPr>
          <p:nvPr>
            <p:ph idx="1"/>
          </p:nvPr>
        </p:nvSpPr>
        <p:spPr>
          <a:xfrm>
            <a:off x="689791" y="1315391"/>
            <a:ext cx="6930209" cy="47758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Variations in definitions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One size fits all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Often a mixture of traditional economic activity and e-commerce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Respondent understanding of the inquiries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Unclear what is being collected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Retail trade – logistics, order on-line, fulfill in store, </a:t>
            </a:r>
            <a:r>
              <a:rPr lang="en-US" sz="1800" dirty="0" err="1" smtClean="0">
                <a:latin typeface="Arial Rounded MT Bold" panose="020F0704030504030204" pitchFamily="34" charset="0"/>
              </a:rPr>
              <a:t>omni</a:t>
            </a:r>
            <a:r>
              <a:rPr lang="en-US" sz="1800" dirty="0" smtClean="0">
                <a:latin typeface="Arial Rounded MT Bold" panose="020F0704030504030204" pitchFamily="34" charset="0"/>
              </a:rPr>
              <a:t>-channel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Services – trading equities and securities, airlines, car rental, other?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Unclear classification of products like logistics services provided by on-line retailers for </a:t>
            </a:r>
            <a:r>
              <a:rPr lang="en-US" sz="2400" dirty="0" smtClean="0">
                <a:latin typeface="Arial Rounded MT Bold" panose="020F0704030504030204" pitchFamily="34" charset="0"/>
              </a:rPr>
              <a:t>others, intermediaries in service transactions – on-line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EA2BD2-2711-4418-BABD-33CB5C8796B7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98475" y="1219000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" name="AutoShape 2" descr="data:image/jpeg;base64,/9j/4AAQSkZJRgABAQAAAQABAAD/2wCEAAkGBxQSEhUUExQWFhUXGBsbGBgYGB0gIRsfIh0cIBwaIB8cHiggGh0mHxwcITEhJSosLi4uHx8zODMsNygtLisBCgoKDg0OGxAQGzQmHyQsLCw0NCwsLTQvLCwsLCwsLCwsLDQsLCwsLCwsLCwsLCwsNCwsLCwsLCwsLCwsLCwsLP/AABEIALcBFAMBIgACEQEDEQH/xAAbAAACAgMBAAAAAAAAAAAAAAAEBQMGAAECB//EAEIQAAIBAgQDBgMGAwcDBAMAAAECEQMhAAQSMQVBUQYTImFxgTKRoRQjQrHB0VLh8AdicoKisvEVM9IWQ1PCJGOS/8QAGQEAAwEBAQAAAAAAAAAAAAAAAQIDAAQF/8QALREAAgIBAwIEBAcBAAAAAAAAAAECESEDEjFBUQQTImEygbHwFHGRocHR4fH/2gAMAwEAAhEDEQA/AKNT7Ou6K1J6dSQDpDQwttBwFmsjUpD7ymy+o/qcC0axERyw7yHaKuoI1kjo0MP9WIMKVielG/yw04agZKogHw/vgupxLLVR97l0n+KmSh+W2J8nkcqZ7quyFhGmqP8A7C2FfA0UVxaA5GMS0pVrqGkcvLDSv2azSCVVaq/xU2DfzxFQy7ll1IyFCJ1CIEwZnYYzsySLF2X4Ic4QiIASd2G1rn0xfOI8Ay1J8tlkVQJLVKhABIF2JPTwnyGGXZ7s4mVZFViWamzO4YgC67DaBtf1OKl2yzS1alTS2pQiojT1vNhf4fecGtiyO/U6RNx3tLTq6qdKippKw0PAUtHMgCNJvG3XFFz4qUmINMVEN1YATHKR1/njl81mFtAceW/88TU+IiohVgVdPFcR4fxfIwfScI5NjUl7AiVqbeEKPgnYdPznDGlw1KtRFKrGlJMbDQJiNrTfAZRWUtY2In2NhzjDrhtAIKlYk+JEUTsIpoWI+n1wljirtOymoAmhY5aBfoLXED88c5kJlKXduq9/VANQ6bUl3FPb4jZm9h1xPlPuVbN1F1uSQlplvIcqaCJJ3MDqMCZWutRiWfUWMtPMneZ3wbpCqNsDo5ddQIA0t5D9euG2T4OHp1aaIoYwy2sGHLykWtiVeB64ZCUi0ctyYjr0xbexvAq1TSawFNb6WAPiIMRe31wsblwO0op2ebjLaDFWmFMwCQIJ8j+mD6+XSAAgJi40eu9set5/P5OhRNLu0do8SEbHzJuSL7fTHlXGMnDqaRCAKIU7eQncfXDSVYsEbeaIK/AkeoreFUAXWIG0cvM7Yl4gtMnuwiAxLQo8CD9TYT5jEtHOGoZCkgWA5Egbk9P654MocIqOrSo1ORqLbQNgI8779OmEV3kLS6FcTKKxnSsf4R9Mc/Zl1uulfgJAgfhGr2MA4ttPswBBd9MEbGB/q1Yw5XJUX8Tqakwd2M7RuQPlhsitopdDQ5ACLq8lF/pvi0cPB0QcqpHU0lEe7AYZNxWjSlUUyDBCwgty3GNZTjJZz90ERQSxmSegGkCSffGdMFPsC5fhpIJ7miGkaToUhY5gKpE4IrcMDuWKUVLb6aNMX5m4YiekYr+f7T1y0KdAJ2ABjyk3nHGUzdVqqaqjMNQsSY+V/wA8Z3RsNjurwmiplyimIsqD8go+mBK2VyS20qx3jSPzAH54QLUa9gen9Az9Maq5g2OxHtb3AwNrfUPp7D6kcnIBy6xIklF2m/W8Ysaf9KpVHptladQK1nMCRuDASMUBc56/KfywZll1TVcgUwACTzIsFGDG4me1noOe4zwzu9NPI0ZaxIoIdImGbYEkC4xzwDg/Ce4V66UiHqVFpu6lWYAz4tM8iMea18wGO1uUcsc1c+8IoYgAsd+ZifyGHUn1EcYrg9WTsjwerXYL3ekUwfDUgSWPXyG2JMx/ZlwxlYq5EAmQ6GPpjyN8w1jqM9ZxG+aZrNHrht3sBo9S7Of2ZU6mXSprKaxqju5sdjvzWMbxSqHaCpV1OSwlrAMQAAAAAOgAAxmDjt+4lFOW0YIoLIaen6E/piICwwZlRP8AXqP1xpPAIrIL4cH8HWSb/hwOtFTzwbwinpqkf3cLJ4DFZJuD1qgcDaeatGPYsh2W7ygh+0ay6gkOqul+XI/XHjX2Y07Ey52n8PUkc26dMMOF57MINFN3RvwFWInqh6zy87c7ZNJ2PmqLdS7UsddJkJCzQbSRtMaQDy8Nr4VZ7IirHcZhUNzpqqRNgBfaAFjCng9Ul6rsCW1BzNjqAYTeJuRgPO1Jqtpq6dPhggH4Rp5ek++FtsOBhW4TnUuaOsfxUmDCPQX+mA6XElQw4Kkbq6kT1BB5RaMSZbPVqdw6H/MVJ+Y+k4Y5fjtarK1KAqr/AHl1fmNvfAfuhk30YpbLAMwpJ4XWQw2IMlY5arEW88WHP5MutOhqAUKO8YclWNRHUloAHPA3E8srrTNJRRKMSFmVvvYSQZvhpl8qagIBABI3YAGBYSJNr8tycLuXQNdyvZviXj+8ptTVQFQbhV5CevMnmZOGI4RRqoGO5uGSZHuN8POH8FqGqoanpQkA1BDx0uCT8wMWDjNHJZQhGJetEhWaB6kLAPoMFQvPBt3QS8Aq0ctpNUF7QAxFoNjf4ifX2wRx3tYWVgp7qkxv1J5jUYWDvHrhBxnM1FqaqHdIGE6NEDnswv8AnhM+fdzDoZJ+KQUnltsJt74G51SDtvLGFd0qDvjFSPDqLX6geAEHnc4W8Vd0FioWATCLIEAxc3t6Y3kGpv3tFJBqKdrQ6yRbYHcYnqdmM3XCugptTKJGt4nwKDZbi/XBUW2ZySRrhXFWL6aRIpAamdkAIUAFrC08ue4xAvG61V3UOwDq2iDERcAR6AczfDOnwKslJ0amlOVF0YkELJ0wxkScKsjkW1akUkppb5AEz0t+mA6TAsgWUos1VCxJOpbkzzHXHfEqBNdjH4z+eLauRy1ByrtrqkjQAYVZuDP4iB8vPCZ+HFsxCvdnJM/hBIkzGwkn2wM2NSOszl9dSQplwpt1IE/6pxviihFFJDdTcjdnNvW22GVXNg0xWVNLHUlENA0rJGv102+fXCRKbUxrc6wPhOqeR1GTvA5+flOM8Gq8oC+87wJq1KIF7gnc78riPLDSlliCDoAI5ibfI4V5OsdQJpkcxFpkzb0FsPaWcBkEkWO46Cdx6YWXYKXUR1cnfbAVaheATAuY/rfFnbMKbLDMdgPPa28Y1S4YjAzZRJZup6/oPngpsEqEXDeG6wXqQtJdzFzb4QeZxDxTNmrA06aa2RQdv3OLBxCjrAVPCi2VR+Z88KqmRYdDhtysShC6D/kftGOHO3l5/uMM61GNxgKpS5kb7D9fTFExGjMzICeag/PArPY4MzySw8lUfTAjoRhkBjHhb+A+vXyGMxzwz4T69PIYzDpCWAKdvQYJ4d8RHK3+4YHSLc7csE062kggbfXCPgK5IwLgDfDTJUwrpJvcN0Hl5nENBCxMFaZPNifoQDGDqPACw/7iHoFdf1IwrGWAN69yN7kWwQmaP8I+f7Y7bs/mAJFNj/hEz52kYDzGTqJGpXF+YP8ALApDJsYVOKTUVgsNbV/eggj+fXGfZabXaJ3/AKjAqZQ2bvVXSZAKNb3HLEtclZFj6WH+q+FfsOl3RJlqp1aaaIPPf8+eGtVai09IOpiSdRHwgfhEelz6j0C4BT1lQ0yZYnou5J5X5YlrcRL1D3ZIEGOgAUx+hxOXIyoAqU5I10lcMTfmDuQCYMcx7jlhpwDMJTqrC1ABLaHLaSAJIv5A88ayVQ1E8RnxG5FxBMH+Xrg7L5lDUI0eLQxJUnbSfkDyxrvAdtKxxxjtulVE+zIqVAfFJAm3JkEiOkRgDM9qSVAzGXXMLsdSBo9xe/UdD0wjC0aksVIRY1SBc9Ad5P09sQ5jNq5ZddmtaRoAA0wDsFtbpq64fc2LtVFiztfhtRkFTvss/drHdtqWIsCrDEX/AKWWtP2fPUaoGyN903oZkYRcWQqwJsEo0h5l9Nh7bmOnngHKUIOrlJn9P66YLYEO892dzdB1dqTKAQ0rdZnqsz1vgt8j3lcFZUOFJibLAv5WBHyxrh/GGotBesFHSYNuptGxwzzXG1WTURXNWBAaCyqNxEH4jFvfCquQslz6UqZ1VS1Qmfu0khAu0ncz/d+eFOd4hb7uotPwjwaZkRIJA8RbSQJxs1ssxgVa+XJgjXDqZ6Frj5zhgvZd3ddXdmnUAAqliLQATDAHlyJ5YNNvAU0uRXQqM/cNErsSBMEE/IRpvfB/COCameqp8LMULHbxHxCZsdIKxsNU8sMGXL5TwUw9QgX7xSFm10/iG3Mzgbj3E6lQCm8zAL6DA1SLWjYQJi+DSjlmtvCGGayeU0Bav3pgFVQ6RS2UAN5fKI3xSOJVoYKIZLKNtUbtPI6r9N9sP+C8Mq1aNSrModSyxC9dusnT7TjdXL5LLVAQTmWC2UAinzJ8zsLW5zgZeTKlhFbq0xL6YUgwed+c9D541RSahBUx3RJO1isW63JE4acdzVTMQO6C6QqqUSOm9pMGd8SjLOoQvpAYRBN5mQCvRVj1MjC8D2hbw/h58ZnQSBrb/wCNP0JHLp743muKmoyUaXwDwqCbtyk8umDc7lqjL3dNX0X1MRBc28RnkThTT4HWLE93AiBJHX1wyQg9z/Da6QxokKRYreenwkwSPywtrZkCAdQMGQQLHpfyj64ZcJo1hW1NXOX0R3ZBV/WRqBmTgrMVq9RhTqNSrhX+7DEAt5kxqv0wu0NorFWmSNTAXMKJ38z5eXPAmYUSfzxds7kcu+hq1BsuDJLUnJBtFg4/XFbzHDFd2GXrKwFxrIWwgnUZgfPDLAuBM9EEmd7DHLZBVvUJ8kG59egxZstwDMd33q09Wo/GkOelgDIn0wizeU0NFQ1A3RkIP1xRE2jrJ5xtJ0wgmygDy67nG8QUtF4J3xmKJExXTrLA8AsBcFvynHdGpT5qw9G/cYxaACg95SNhaWn/AG4nybozBTABIBYAmAdzAEmN4wtmDxxkd0KRqOyKPCj00OnfZgQQZJvjrL1KIUBc1Bi/eUma/QGYAHlgDiy0krOtFmdAYV2XSTYX0m4vgLUDyOMEsDPItmKB81d6bfUEYlq8UzCjUteIgELVkHzF/nbCrJcMJQ1HQhdxKm/vg2hRpMbsbdFNvkIAxOUq6DxjfUe0M3UqUpJepVmNPdUmWOpeZ+mEmbar+KiwPICnAPlt0/LErcMQo1Sm4hImTpa5gQpu3ttgem7Fo71rDqbYG5VwPtfcbZGqEy7M4VdZIbrsbC5uekbYmpIlNVECGUkEOGtHONmuLH9MQZLh76GqqwhSNTmDBO2+OzxCrH/dRo5QnLntiTlFlFGSNZagCtg2qSQWSALmJi/74Kp0FpoSagJ0soN7llIg26mfIYY5fJymkqhm7AqB7Wi8k/PEFWnUNNqZACkiUBMTtMBonGtLJsvAto8FrOCKUaR13Yk3aJBH8h54XZns3mEJ102BZgbU3I+YEYZVctVZWfS2qDAVo+GeXO4j3wVw/hGbOsCsAeUsxgGZ9DikZXwTkhPxCi1TQGBXQBTjqQI1ctwv0wZRBRDoEajHMm5g7iN8ds1RyoaobGb0zy8w2JxWZherT5GNDbiOtjHrywl3mynHQGdxpXVo5AyIibX22x1SRKiqzHV4QgPIDYD13PzxNmnKrr1J3mqbKY5Qb3J8o5Y7y2moQH7wgTeALxtBkmcboajVbLqCVLFj8UEn5W6dOmOOKZ6qzKsau7UBNU2HMCCOfLHVfLJqGk1YM3KifMiJnp8sDvQAJ11V0C/iUzM7m0bfM+mMk6MGVuI11DqfhnaCZAPrvbltIwxy/GcuX0igzg21EhWG8t0EAbGeW84SV6dUyabIbSNTKvU7GJ9sCZelUFQmPDsNIHJvT194wVaA6ZZO870u1CuQtMB3p1VCwsj8YMEG42G+IXy5phHNWpmBBZlSyizQhYeIHaTGE1ZirlQY31SNtrnkcRiuygtq0mJtbreR7fLBs20d5mrVeAVSgkFxuZXbVLSzCwIHWeuITlUqNTal94qkh7gAqLwROv8ADJaQd+WA24jJJIV/h0sxeQBvIEb35mIwf9soEyQ6+G4DNpBvpN/ERzif56zNGZ5ATpqPTV4KhKC6p8I5zpnqSSdhhV9gakNDCC12JI8R2iNwBbeJMnB1Fk31q56M7IOWwnUx8pwPmctIv4zCm5dV9QFBL/MYBhPTy4VQ7LLuxKKNt/jb05DDD7bUrMUqeONarrAhVBAtsbdJ9MZWpMDqYhVX4lWQLDa4sSRz88cV8uSukOoY3JO4+lhggQTSz9Sn92j1dM7EkoRyGhvwxOJXzy1yBVoUam8sgNBrSbn4It/U4CWlsAyMOciZ8trC3547qU6DU2LKFqRYJOnznUp6/wA8ZGZlCpTUJ3davQfVDkrKgHdlKeL6YL4lxjM07nM0M3T0MPFDmCQCCHAYEmDbp64Snh4YEpBi5sZUHYQJEeeA87k2UDVpAYBlJB2vBBi/PDoRjL/rFByWOSpqSbhHZR7CTGMwno2nSbT18h5YzFESYuyuXkCWCjqZ/QYZ1OG0kXUK9Nj0UmfyGLX2P4OqKrP4rbKJ39bbYYcWq5SshAfRpMWpzfpAEzgOwqKPM2Umwab/ANb4b8N7PGqL1KS+TVFH64c8O4rTyjsqOWQrOo02+Kdvpjeb4mKw10nAck6goKmLDY+mFlOho6dvkccW4YtbJ0l7009EfgmbRBhhbnhRluwTaQxrUyCJ/FMfL6YZdpsy691pYgNTWQCYO242wZluIMM2E1fdkyF5XXliHmT4L+VHkpWayXcMQpUxaZQ/nt7Rgvg3B62ZEmoTc/E5vHmCbYsdfiBWs2oAgM34FmOXKcaocROoOEpgkSNgRPLl1xvMCtIRZns5mEJCamiZ8Qj2k4no8IzC0i6OTtKArPrzM4stTiTavCJ8xe/PY4YZfNCoNVUwZgAeHkNhh1OLdCSg0rKLwvhWaqtpMpAHiZY9N7W8sNTwDPnSodWQTALIBBNzBi5+eLbUqBl0rVMoGCw/OZv1vhjluOJRpU0ca3g6rgxeRc9RfDXFci0yj8ToVU7tsrqX7oeB1kk3JPim5tfywRms5XRWPcvSOhiGDi5gadtzMmMWfKVBWcpcayTsLbmJmcMq3CbLDKCLAxsYN98JFt/DwPcVyvqeX0EzSUhWIUgcm1XPmJ88TUclnIVwg1MJK2EC526eWLzWR8uYOlwbzMeUc8BUlZySYkkwAeXL6Yzj0SMn7iBeF5h57xQpClqemIcgG3kLHfEa8OzNULGWHOTqktFzFrW/PFkVKhaY8gQQbbdcEVqr5fuyAx3soJidwd/njLSvoBz9yp1MuynR3MGJVdWy78xf6YirZHWNYpshUaiFYanuQQPIHni45rMNVYa5UnmBFo8xfA2czS01hWLMTyi0HnG3PbBnpqGWaMnLBUlWmSFrGoigbMVvIvJFwQdvI4m4lkqSFioYIsSwMzIMRedz0weaJcgVaYIMTNO55C8TGGedXWrBlpadIiUNoMjqJm23PCQe9PA8lXXJR6YQjSjOVJ8Q0tEzt/PE1DhnevU0X0SWs1oMNJg7G3rGLDl0UwtNKYJMRpMesR4ScHU83UpgoGUSCCBeZMmJ2kgcsNGUeRZKRUs12erBWYIziT8CMZuLSOd/nHXAv/RMwYH2eqpNiWRwPmRA9/LHof21qdCmKXhXVBUKLsTq1bG0gcsSZniteqhptqIf4hoBhbQfCNt/liilCsiNS6cHlOZ4VWHxUqnh5lHidt4iMF5vM11grTemqIimxghQLmRF98erV+J1XRqVQwjqVJ0wdsLeI5l2onKVqiCmUCwinUADaSWM7A7XnBk4ICUmeWNxMFfEJbVMh7R00xEzz+mJcrnKbMOQvck2HM2ubYsuY7FUW+CreJaRJHyjE1HsrRRO6bSwa5fZpOxBi3pt88Tc4rI9S7lWOZAPxSJiZ/S+D61el9mXTeoXafHPh0iLaY3nzwbV7FUwhYs/VYdTIkgSNAjY88BUuzFCog0V3DaiGB0mOgtecNujyCpCqpUBgagtt9VvpfAFGoQ6+JlEg6pmL7x1wY/CkkjVWBE7odtUdPWfPHfZul/+Wg1EhdZhhGwIG/rOHTVCSTXILRCkSob3H5eWMx6DmssG0m48O0eZxmKJEWys5ShWpL32w0KVnS34RFzJ+owqNZhq1BrPMhoAYTF4Pni1U82/dKQFsqT4BA8ItOuTv064q/E3pF3ioVUn4Fp9Nt3sfnzwvPA7wsm14gWdZ1AbEEmxkm2w54PRl0+EqetjNo5EC0EGxOFVEUn092mmXKwxm2kAe8yf2xzmOGMjk2KhoAW0+hIERfluDhZaSkho620tPG6urubf+2t58v5YzK50mulRp3v7EDCfMcOrpRWqKjb/AAP4j5GRaI6DEAzlWkxSpSOpJDQNpveNrXxzvRmsnTHWhwywZuorVHNjJN4jHHDiPu2I2C3+U/lhTkeM04AJIO0fzwRQrKxoEEGAQbbeG04m4tcospRaww7KLCubgipv5EicGJXZSCGsBqgjmD5dRgHIgaaoj8bQQeYAIODlAJWZIKGxjqu0euIy5GCOE60fWxEk3UDqJImfPB2fo/es8zqgkDlAA99vywHSpeI7WNuX4V+eJaLMxJdQDsNJn52GBeGibebG3Z14r0z4hMjlzBA2xcm6X5/19cUbgpiqh/vCbHkYPLyw049xOTpGpQrfFMTPKP3x1+H+E59TkH7VkjMUQPhKPMbWj98Lq+ZNNHcbqrH6YsXZzM6ywdpkDTI363j0wz4twxa1KpTXTLoVkoLSIxfyLtpk/Mp00UabSu/ocH5vNg6BqhgBIB8oHnhFneM0aNSpSfUCjFZ0EgkWtE2wPk+I0e9rM1RVJKadRAkBeUx1xw7ZxTwXwy6cBzb9+ilmIM2LHoeWIs7nqgqvDtGowJt0/TC3K8TWkS6upAUkkMLW8sbWpr8X8Vx73w291V5Bt6ll7NVO+L94A8AbqvU+WOeLIsAAKFFRpXrG1vXHXY+Iq9fDP+rCrifEF7/TImWMReJIknpIx0bqgrEjG5M2tVVYRRpGBPw7XERB9cHV3RNFQRpZWBQE/FzaDItOE9WoC1iDK8j0P8/zxE7fe3Y3pjwk2FzfyJM4Frt1GaCyKf8AG4afhttG/LYxifO01akXR2+6WIIjV7hvLCs3q+lMfVj/AOODnzASmRPxEbCSbge2+NtjTASPRFSnTQVl1AmdQbn5kcscZrhVCqZFU6iZ+LY9F8O0YWcQcikStjKifIsAfoY98G8Mpaqii+4xlCF1XIdzjlMHbhnc1WU19QiNLaue82jAXEss6nUtRoBUBSCRcgWJJnfB+dIbMONV9URI6D3xWe03FmWrWpqFKhqZhhsx6FSJ3nyjnia09zaXcotVp3L+A3jXGDoCr0UTFt3JWCP7wwxpZGgFAC04DE7beY6Gy38sIcvkS70k3AZC0TfwrIEDcQSQYsDE4trcJp7w4jbxVMdsdKkc09S3wBHgWWP4APR2HnyYdJxWjSoZfNVCurwKRdpF7kySSIA3nrti4Pkk5Owja4/+3rir9tMulKk7KTqcMSNUgmApMaiAbjaMNKFIRTvBZEpFlUgKRHMj1xrCvOcKA0jWwhFEegj9MZh6ZK13KVleM1wKaVFVKbaV1tT2FgW1G1hfHfFeFIuoJU74ygDKAN9hABDfCbg8tsAPxerUpd0Vmy3UHYERbblgvLZI0z93WIMKylSYIJIgi0G2JOkUWSJOAsysVVhDqBqsfFtMmR7A+uOBkq6MVLfCQTfV1hp2gQfPywTn+I1WDh4GsKGYSRO6mZ8J/bHVDhVbQWp1O8OkeFVkEaogEWtv6YyZmsjNc/UMIQlQtuKavNtjBETttjKgZ6tWprKMKs3ifgUbG88rDnyjHPD+F51GZe4MtJmwB5bkiPTB9LsLmnYlnpoNwCxN4A5COWJqUliizjB5QqzvDQdTBFLBE8MaR+IEgWlgQP6tgHM5SkVXuwQ8HUoMdepm9rSeeGGd7O5igZrI2m/iW677yNvfAeUeIPQmfMSZ3wNwNnVAdc1qbkyRqvYggzYGx/4wbk+MugBM1G2Ckwsc452gWxDVTvXhSdGvrsDtvttgqlwFiy93UEk6RI6qxP0BxpeVJ01lhitRK7whrlO0qFwCjAsdythbrO1sF5DjtGpElU8UAE3M7bgH8/XFW4vVFGrUp6SCFgMAfiKzJBNrkC3Q41mu7Kl9IYAxN94BibX3xJeHi12Gepk9H4ZmFDqdUeI7+p643mfG7EXk8jI/PHnfDmVz3uru+70eEMYNvhFrWWD1xFpdXGiqJWwGoqY3jz3xoxenhjxi9XMf4PW+BFhUA5QbRiypJ5/IRjxzg/aPNUaoNRmamSZGkGB5MJPPn03xauLcXXW4qZtoYeGnTW6gDUSGA8RIBuTzx0Q1lVIjqaE0/Uq/Mp/HMs756upYooqM2ogi2sA+u84GzQZnJCq4ImAyLYFjZSZsInfD169Kpp0ipCiJeoSxuTdl1HnzOCqC02MAvBsyllMjmJgsPfEHrRfUv+G1IxuvoVrK01AYlUvqupU+EyAsqYMzB98TIqd4BTatTHk0fiVQfC8fim4G2LkeBZFEVe6qJN5V9Xz1ftgKv2MouZo5vT5VE/vA2MiNo2wW03TYIvavT9F/QBwjj1XLmrTR3cM4SSQWBAJkeV+czbAuYy9KqxNQ1NTc9RvPsoi+2LdR4JmaQ8BRl/uEfqBiXNcEWqDTqPlySp1I1mk/CQWE+dsTUbxlFFrbeifyKdU4SyDQK1dRa2s2vAsNUX8xjiglVGL06yl4CuzgHUBJAIOnSRJFunU4c1exjZeGCNp1D4KjERM7aiJ6WwlztMrTqP4jDIDqckkatMk21Hax6bWxVeHa4Yv4mL+KK+WA6nncyGLaaTkgCxcWEkRpDXkn6Y5zfHasoxpkKFIZAx3LC4JAB2G8c8L14ms+NHBU3DLsJtYiSI5YJ7PcQpvTSnLmqqS0E3jfYjriNaiTspu0L6/JoJqdoEdNJpVwSVPwSLMCbqTyGHXAuNUDU+P4QWIZWUgAXPiAwmztVQDpWoX6GmD8yR088aziuqwCbg3UnyHJiOeGhKW5YFlp6e1tS/Yj4jlqLO1dI1sxKur3ktB9DBOAeK5YNp0KAxCljq302BuBB+eG+ZyyGgrClTDtUK64Iga4X4bddwcA5PL02asutjrqhViDIV/EPQC/tjogmnV9f6OVtVddB32YyUanNMAkkQWJuDfny2nyPXFk1ECyt/lY/wBdMA5bh9MCEc+/XriaqKVNgKj1BvBp8ogGfli0pURirBeJccWjGo1Lz5xEfvikdo+LpmnoorzLBSCmndlm+xmB/Rx6C2Zon4c648qiE/yx5txnga5XMUKv2ilWpl9R0AgrpIJldxaMIpOTGlFRiW/jGbRXAbV8PL1PXGYo/HOLCvV1I3hACg9ef64zHS3khtTEmSd6YDK3tN/XzwyFE1zrplEb8W4+YHP1wHkQyBmSCqxKHmIFx8+WC6vEEqOHB7pouw3HUED4gbY43ydC4p/f5HfC61SlXC1AJvfkdINxyP8AW2PQeGccE6XHoV9uW3PljzTN8aYqihVAQm6rE+d9rcsNeE8UDlZMEfyxLV3p7kX0tjW1nrClfKDjkcS7qoqAHTpknp0E8/fCerxFArCZOm4UTFufTC2jnmUHmI2Jn5YEtWKaCtNtWXVuLqR8JPXaMU7P9ladas9TVoRzZEUCLCbmdzJ254L4dnxUi14Bj9sNaak7D6/zxb0yRJ3Fi7hfZjLUZIQsTuXYmfaw+mJc7wOhK6W7tgQ0DbYjntudsMHraR4io9ThRnMylRvAdQAi1/yxPVkoq6GhfFnWY7E0swdVVix2BUAW8jfHWY/s0yrCAXW83bVf0ODuEJUWdwD1t9MOlrXvjQl6eKBJZPJO1HZv7GxphwQVVwQIsO8EQPTrhHWyFZmOlNV9hvfY49C/tFyK1XV5dWWnusbS8gjmDPLyxX+zzwNZVah+HUDeJ6dRtO+KRks5BtfYH4H2ZrQCSqjSwKBvFJmCJ8M364ZVuF16CaiGCKGLFmFwFN4AH4oHO04sfCHRiACVNhBvvf18sPKuTXxKy6wVghrCOmD5UZ5aCtbU01ti2eeUOHlgSUpgC8oxU/6dP1xBnsrU7zvqZZSD8NipMek7dZw+zzBKtSmAAP4RPQT588CZdZLrqYAMwA3/AA79Sb44ox9e1/M6nrenP3+gIvHaw061D8ukXt6/LBtHi6MBIKz7/lce4wPmKJhdvjpqR08a/SD8jhRxCnUXxUyrKFUssXuWggbn4cUjox1I3x87IvVUXnP7F44Hm0aqkMOpM8oMSOmAu0vEcq9UmA7WEqeQtEi0+WK9QoVtS6qYFJlXxsw0wVFomRG0Wx3X4QtJWqBWRB8T0XaB5lWBt54eOjttOmFaleqLaGOWr0o8FStTPIA6hz/h1YmfgKVlhc3l3JuVaUMzPleecYq9GmpA0V1aGn7xTf8AulkJt8t8dpTrwZUVBy7pwwA81MnFNkV3X6/8D5mpLtL9H/o4zfYrNoGIFUhhDFaqvIH+K/1wjo5d6FVqg52AcMse6g+WDOGVcwXKU5UxMaikjnYECcbNKvqeFmoIGljIvpLEkWsDhXB7XtYY6kVJb4V+V/R2jacbXS7VaVYFtirEiCu9muLcxzGJshxSnUKikx+EKQRFyyeQ/CGwAM6aaGmaWsaANSN1QDbePPBfDX73S0QKWnUDAnwvsI2uN8bRh6+OCetiAwpZTMlaSkr3BqrFxKleoF974bcFyy1Gd2/jKqdQay2JBAG8Yjzml1pgU0UnUpKgSRKST1O+CaGXCIAsAbAC0D/nHRFdTnk+gzoZESIbz+WEvG6ZFQSfwA+klsEvmGRWME25Xwj4xSFd9RZ1I0p4WI2idrczvhNZ3gbSXUiqNf25e+NJwhayEvqkMQCLRYT64Fq8PqA+Gu3+YK36A4sfA6xp0VVoJMkmNzPTlaMDRj6htWXpoo/EOBii+lSxBE7e36YzFg7S5771YgeAfm2Mx0NnLZUG7NVKenvjCtHiWW35cr+WGGf7KotTLpRqFu9D3aLFQDaOsxGCv+umrS0vyUWUC+3MzHWwxXhnGWorIxBUmLzE29McUZSbOhwSQRX4eaTLSzCaPECKl7ibiRuI+WHPHOzVOjS+1ZWqfDBgGbSLg7+xnBmdJrcM1uxZtQJmOVSPywpZMxw9yabiBfSbhh1g2P5jFLTQKdkb9oA41QCw/wDkJMjnEWB8jhtkeI06g0o0luXPFa7ScQXMstVKYp1DIqBRY7Q3mT4p9sLeHo5LFDBVS5vHhG/vGJy8OmsFIeIknTPRcpVhRyIjFm4bnUICloI39emPMeHdpBZKgt/FiwcN4ijmoVNtdp6QPpOOb1aWS8tupwXTiNBNOuAxBFjcYkyObVhaFPT+t8V9sxYAGxO0+RP6YkyVTxDybG/E+rHAnl4LGaoUSG25C/8AxiT7XIsPn+388DlwMCvn1tFz0F+fltjplNLliKIzzXCkr6TVLGFIhTEzvhLk+zdLLu1Ja33ZOru6igm8bNYHDinxHw/DcW36YT8Sq62Oq8jCSntjaDtt5LBleG06Z1KsncEyflyHywYwViJW/wDXTFOy1epTjQ5A6G4+uDKvEy4Ck+IXt+f1xoeITdPDM9MLzfZUVMwazVXKndIXyFjEgWwTX7O5cghQaZM3B5kRPi3OAqPGHWATqHn+++GFPjaGA0r9R++KqcXyI4sEXspTEHUXbw/FYEqZUwOc+eCanDUgK9FDAtAFh5cx7YY69tI/r0wv41mShQiDvv7YdUlSBTYHV7I0ag8OqmeV5jbk09OuK7254XUoZUIpDhiVIFjG89I5b8xi88Mz/eqfDBFsUr+1ZAUoBmO7wNRE2WLwfrjOKatG3tYfBSeF1hUWrrKo/dOtkVQSY0jwxLEzeMDUcrVdwlLxMfwkixgSZMR/Qwf2OoMtc6l8IWVMAiZW+pecE/M412t4tozVVQJUaRI6gCZjf3nBUnHAGlLIRw6jmlcpWp1CQraUP4jBjSTbpcYnzldaSVYqTqLKeYnSPADeR4Ym3PEPZ3N96Wl6mnSVsTPiZRC9J2t1xFm+GstBV06R3hEEz+JhEi0wBjUpO+HQd8oquVZmey1IQdYDEkQrkbQDO6j5YY8Eyl9FRyQSfFadIC26H4umE2bFB2LKlSmDJDal8R35GdR6Ryw04OwYLEmGks25Gox/sGDo6a3WnY2trScNjX3+X+Ft4dU1OxanpRNQpyQSZN2tcWAtg+sEgnoMLcs4uTsPz5Yzvzi1HNbIM9nV0KgUeN/4o8rW9cVSl2hpeIMxU6mN5/iMXAjaMXavSRmXUqkqszHOJ/XFb/8ASmWbUdLbfxHqMR2bnZTfSIRxSkwlaik9ARiw5fLkopg3E/PC/J9nsohH3KN/jlvzOLNSzawBAgdMUjDaxZT3Hnna1CtZQD+Af7mxmGnbQI1ZSB/7Y/3NjWM3knZRsubb/h5nAzvBHrhjwdKbNorSh2nofTljfFuztSm8Ahgbhp5efQ3xy2oyydGXHBAnGqndHL6gEJ/WcFVVLnUzksIIMyPLfCLNUGQ+IR59cNezZD1VQ3BxtSoxsbSbctrN5mi5aXVpb8UG5xwAaDEujDUjLcROoET7Y9FSkEAC/wA/niTjGWptlaq1ACdOpSYsRzBNgRiOj4rdKqwPqaSq0eRmgwElTpmJi09J64ny7td1bSwjFjzXZ+tRorXWHpOsuBeL7MOa+f5YWVqdKp/2k0FhdSw0hpEFS11U+Zt1jHW1ZCL2ZGfCu0jFkp1gAdXx7DYi+LbT6jcQR9MIq/8AZpnFoCopp1Dv3StJjqrbE+Q9pwi4XxirlWKMGZRZkazp6Tt6fljh1vDdYHTDVvD+/wCz1hFUqCbyMQ0qyqOn/OK9ku0SVl+6mxi4jkMLM1xykpKNNeoD8KjUBHPmBHqYxt0rpIZRxbeC1vxASQoJk72jbzM/LAzVgT8QJFmjken154rOazT1EEHu1vqCG5HSfzxvKZruwFA8IG03H7nE9WMpRwUUCz06p3wBls5ObqC8LTHLqcQZDiINpHkNj/PEWRqD7ZV86Y/MYlFu3fQzjSLCKk3BkeWJAZgwR5YCZgWjy32PzxNT1SADqHnv9MPHUeLJuJddUfTCftBU8SDnBMf16Ybqu048+/tRSoa1EowEIYkxfUTa9zEcjj0ab4IWkXLgdQJSqOzAAG/yGKP23zX2sKGJpqrErCa9NhPeFTaREAC0bnE3Zqs75co1Y6yT4WIYraAeRPpiCvwmqh1GitT/APZl27t/Uox0k+hxWKfUnJoqOX4PXBmky1B/FSYE/wD8yGGGtHhNWqBrKM5/DUBDH3sx+uDEyvfMQvjdRJWrTalVH+dbH3OMq52rSGli6/3MwutT6OBI+WHwxVgDTLjLatS6YKSAZ3M84/hwVls4RTy66rmojQecnf5PjjMZ6aVZtJUkpGg6llQW58pHLnAwblOFI9OnbxsmhWBuvhAJA2DW3i0HA2WbdRYftNCuyCrl0LarOtiDtPrhFlKEPVNwmqVvvY/S5xFwbs9mKFSe9DoJ8DFt+RmDF+m+HlHIlUVTeAASOcC+E0tNwux5zUuCKkxCge+JaPiYDqcYUxLladyegJxZ4RLlnLt/3D5R8zgBW8LGY2/XBboe6J6sB+uAalI90fNvyGNEL4OqWYuB54l+0R1woqSDPTHfEKpV29Z/XDCivtVVDVVM/gH+5sZgHjVXVUB38I/M4zCM1HXFcka7d6CqsFWB/EQBa3P1wFw7ibkhajQAYuLoP195xacpkkFNSzCAo2xSc+gFWoUYWYx532x5+hLzE4vodWotjUonpOU4FRgM0OYmTef0j0wp4twfLUXFelKFCCyLcEc4HI/TCLg/GnChNUKDafw/yxnEM6dDEEzBv09OntjOLi9r4Y0ZX6uxYs7xVPCqai9o/CB6z+xxzVzlWvRqqz2FNvCogSBIk3J9NsU3hlQtBm8jF04RTC0XBNypkexxNry3tgWSUoXIYcOzRGWU76QbGYsT15YTcc4bRzNSl9lRaVWpq1pMKSIgryEybf8AOGvC+ELm8iqKxSoCxB5HyYSf3GEOX4TmctmMv3y6QamlG1AybdDMeeLKEoajd4dkHKMoJNZwS9nu0+ZyFTunnQDDU6kwPTmvqLeuDf7SXGaWhmKdODDB3UA/w6ZYbjeCfpiwcZ4VQrrFb/uAWcfEPQcx5G3pikV8vmMgwmTSY2P4W/8AEx/RxaMk3glJNYYl4YGlptpUv6xE252w14fxpKAA7oMjEligAI855+hxduyXEcm6kLTVapEMCBLTuPIeQEYJPYejUrvVqCEaNNJPCAYAJMc5vA98JKKbLx1Ht2vPv1RVRQp5ga8s48xz/wAyn88AV8s1M+MR0IuPny9DjfaPsxUymYPcd5YAq4XfqDFpH9DG8vx7woMxCsZBYC1jFx54lJUUi5dTlBO8YkLtTbWtiREtJkdOo9sE1cmHGqmRf3U/tiLSQQrLpPKefodmxNxtFFJXQRT4sLFwaZ2ndT78vcYecOramS4IkXGxuMI63CahEgEjnH/id8NuCdnxK1Edlggm0C28qdvpiXkZVAk1Rea9eLLBfks/U9BhNnM1Sqs9GoqViFlgwBCnkNrHngHiXFg/3FB4LGHqKb+x/XFd7DHu0r62JmofFBuYF78v721ueO6Lt30RzyjtVdWTZrs2N6TsnQHxL9TqHscEcEyvEC5SUKgTqdpU9FFtYP0wdk5FRVeorIfxgGY2BsCDJsNuZg4ti0UKeEKR1Xce3X1xbeuhHZ3Kfns0yEfaUqUTydTqX5r16Y5zdTXRYrUSooUkzba/Lw8tiAcPs5kGZ5ViVgjSx9L+u/LmcIMz2aQtrCvTJkaqZiRttsR+eJSqXJRNxqiv5fIJWptYqA7EEeiiINjMxi1dnqyd6lIqsjUVmRv8TewYDFco5ZqdAHWO77xwREFiSEVpmBBi3nhhwo/f0ydxQZj/AJmUD6Li8YNxq+xGbV8fdly0I3wtH+L9x/LErZWEnmTy6D088LadQYJpVyNicVoSzl6e0gH15++O/syimx21GOvnjr7SD8QB9LH9sS5qNCLIH4hPn7YSbqkGIszWUPdoFg3Jt+xvgGrQhACIuf0w5zySEtZVieU4HanO5JjbG08qzS5EFXLzgbjOX8ZMbgfkMWGrlcQ5vIagIM2EjnPvv7YcU814ukOPT9TjMM+02TKVQP7o39TjWFfILEOXzZ0kEn4dvkf0xAjkEsBsevkMbxmOaEUmy8m6RDBUax1Mj3xO9RtIdTtG8frjMZho5WQPDwMc5wZlC1qagIQrMs/C34tPl5csMspnZsfiix6jofPGsZiM1aVnTDFpDbsVm2FIDYD9hjntNnjWNPQYNKrJJm3hmZ57jG8ZhJSfmS9hIRTSQXQzLE6hIn8RMk/p88Ns3n17sJVgq9jadQ6YzGY54yak0izSfJW+OdjzTU5jKk6FGoqT4lHUHmPLf1wR2a7aMumnXkjYONx5YzGY74u1k5qp0j0LLVQ4BB8J+uK92t7K0K9OrWgq6qTaIYgWBG3vvjeMwGsjXR5XRerl2mi1uaEyDi28E4/RzI7uomlzbSRqU+lvzxmMwdqy+w1fCu/3gsdDJrSRnZ2FFQSQbwBvB+KPK/tij9rO2/2gClQVkoggtyLxysbL5YzGYEFfJOcmjOzHFtVUALNwTtJjoTF/l74sPYlGFOqGIY96VO8MdI8NxtIMnysL4zGYbaoppewXNyabN8UdFdgkhkYCowkBmI1QBNtIgz5gDbAtHiTqdauQTzvf1xrGY4NXlnbpK45HVHtOwUCsgccyLGOfkfS2HmRziVxNNiI3BG3l/wAHGYzDaWrJtJk9XTilaKTxCpGVpWEyWJE/xOx3/wAA+uJsjmi1RgPhpqiT1a+r5AKPnjeMx6y4POfxDWlVwQtbGYzDAZLTeSB1MYL4k81NI5QB/XvjMZicvi+TGXBznMyRVMSNhbHSZkEeJQfMWP7Y3jMGEVtRm8mGCDB9j+4wK+N4zB4dAZU+1JPerf8AAP8Ac3njMZjMYk3k/9k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6575" y="-284085"/>
            <a:ext cx="7083425" cy="1953087"/>
          </a:xfrm>
        </p:spPr>
        <p:txBody>
          <a:bodyPr/>
          <a:lstStyle/>
          <a:p>
            <a:pPr eaLnBrk="1" hangingPunct="1"/>
            <a:r>
              <a:rPr lang="en-US" sz="2600" b="1" i="1" dirty="0" smtClean="0">
                <a:latin typeface="Arial Rounded MT Bold" panose="020F0704030504030204" pitchFamily="34" charset="0"/>
              </a:rPr>
              <a:t>Definitional Differences within US and Across Countries</a:t>
            </a:r>
            <a:br>
              <a:rPr lang="en-US" sz="2600" b="1" i="1" dirty="0" smtClean="0">
                <a:latin typeface="Arial Rounded MT Bold" panose="020F0704030504030204" pitchFamily="34" charset="0"/>
              </a:rPr>
            </a:br>
            <a:endParaRPr lang="en-US" sz="2600" b="1" i="1" dirty="0" smtClean="0"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727406"/>
              </p:ext>
            </p:extLst>
          </p:nvPr>
        </p:nvGraphicFramePr>
        <p:xfrm>
          <a:off x="963613" y="1402675"/>
          <a:ext cx="7189787" cy="4074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6619">
                  <a:extLst>
                    <a:ext uri="{9D8B030D-6E8A-4147-A177-3AD203B41FA5}">
                      <a16:colId xmlns:a16="http://schemas.microsoft.com/office/drawing/2014/main" val="1341835665"/>
                    </a:ext>
                  </a:extLst>
                </a:gridCol>
                <a:gridCol w="1156075">
                  <a:extLst>
                    <a:ext uri="{9D8B030D-6E8A-4147-A177-3AD203B41FA5}">
                      <a16:colId xmlns:a16="http://schemas.microsoft.com/office/drawing/2014/main" val="2767045870"/>
                    </a:ext>
                  </a:extLst>
                </a:gridCol>
                <a:gridCol w="1220301">
                  <a:extLst>
                    <a:ext uri="{9D8B030D-6E8A-4147-A177-3AD203B41FA5}">
                      <a16:colId xmlns:a16="http://schemas.microsoft.com/office/drawing/2014/main" val="2375553512"/>
                    </a:ext>
                  </a:extLst>
                </a:gridCol>
                <a:gridCol w="946549">
                  <a:extLst>
                    <a:ext uri="{9D8B030D-6E8A-4147-A177-3AD203B41FA5}">
                      <a16:colId xmlns:a16="http://schemas.microsoft.com/office/drawing/2014/main" val="4100162867"/>
                    </a:ext>
                  </a:extLst>
                </a:gridCol>
                <a:gridCol w="980243">
                  <a:extLst>
                    <a:ext uri="{9D8B030D-6E8A-4147-A177-3AD203B41FA5}">
                      <a16:colId xmlns:a16="http://schemas.microsoft.com/office/drawing/2014/main" val="2048876432"/>
                    </a:ext>
                  </a:extLst>
                </a:gridCol>
              </a:tblGrid>
              <a:tr h="7335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U.S. Services (current)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U.S. Manufacturing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U.K.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190482"/>
                  </a:ext>
                </a:extLst>
              </a:tr>
              <a:tr h="7335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Orders “negotiated”, but not placed electronically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57322"/>
                  </a:ext>
                </a:extLst>
              </a:tr>
              <a:tr h="358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Orders placed through e-mail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Excluded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047916"/>
                  </a:ext>
                </a:extLst>
              </a:tr>
              <a:tr h="7335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Uses the phrase “e-commerce” in question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880040"/>
                  </a:ext>
                </a:extLst>
              </a:tr>
              <a:tr h="358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Descriptive phrases directly in question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696030"/>
                  </a:ext>
                </a:extLst>
              </a:tr>
              <a:tr h="7335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Requests response in dollars or percentages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Dollars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112508"/>
                  </a:ext>
                </a:extLst>
              </a:tr>
              <a:tr h="4235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questions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289042"/>
                  </a:ext>
                </a:extLst>
              </a:tr>
            </a:tbl>
          </a:graphicData>
        </a:graphic>
      </p:graphicFrame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F71F52-E950-4E88-83C6-CBB6624EA57A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98475" y="1006923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34403" y="235977"/>
            <a:ext cx="8509000" cy="1485247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latin typeface="Arial Rounded MT Bold" panose="020F0704030504030204" pitchFamily="34" charset="0"/>
              </a:rPr>
              <a:t>What does retail trade want and what can they provide?</a:t>
            </a:r>
            <a:endParaRPr lang="en-US" sz="3200" b="1" i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9459" name="Rectangle 11"/>
          <p:cNvSpPr>
            <a:spLocks noGrp="1" noChangeArrowheads="1"/>
          </p:cNvSpPr>
          <p:nvPr>
            <p:ph idx="1"/>
          </p:nvPr>
        </p:nvSpPr>
        <p:spPr>
          <a:xfrm>
            <a:off x="498475" y="1873623"/>
            <a:ext cx="8188325" cy="361697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Met with major retailers and the national association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Accounting can provide some things, operations can provide anything?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More interested in timely product category data than e-commerce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No consistent definition of e-commerce across attendees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latin typeface="Arial Rounded MT Bold" panose="020F0704030504030204" pitchFamily="34" charset="0"/>
              </a:rPr>
              <a:t>What is e-commerce?  Only delivered to customer, using e-commerce platform, mix of store fulfillment and e-commerce order?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latin typeface="Arial Rounded MT Bold" panose="020F0704030504030204" pitchFamily="34" charset="0"/>
              </a:rPr>
              <a:t>Where are sales booked?  </a:t>
            </a:r>
            <a:r>
              <a:rPr lang="en-US" sz="1600" dirty="0" smtClean="0">
                <a:latin typeface="Arial Rounded MT Bold" panose="020F0704030504030204" pitchFamily="34" charset="0"/>
              </a:rPr>
              <a:t>Financial market metrics vs. practical considerations</a:t>
            </a:r>
            <a:endParaRPr lang="en-US" sz="16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No clear answers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2E6EE-161C-49A0-AC12-AD3C15B0776A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98475" y="1643996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265112" y="42636"/>
            <a:ext cx="8509000" cy="803502"/>
          </a:xfrm>
        </p:spPr>
        <p:txBody>
          <a:bodyPr/>
          <a:lstStyle/>
          <a:p>
            <a:pPr eaLnBrk="1" hangingPunct="1"/>
            <a:r>
              <a:rPr lang="en-US" sz="3600" b="1" i="1" dirty="0" smtClean="0">
                <a:latin typeface="Arial Rounded MT Bold" panose="020F0704030504030204" pitchFamily="34" charset="0"/>
              </a:rPr>
              <a:t>Questions for the Group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idx="1"/>
          </p:nvPr>
        </p:nvSpPr>
        <p:spPr>
          <a:xfrm>
            <a:off x="698500" y="896938"/>
            <a:ext cx="7008586" cy="5194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What questions are we trying to answer with e-commerce statistics?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How should we formalize and memorialize the questions?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Are different users asking different questions?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Are we defining concepts the same as our respondents do?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000" dirty="0" smtClean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5387F3-8FAA-4E89-8CA2-8B58A26F25B1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5450" y="846138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in_Blue_03_16_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Designs\standardtemp.pot</Template>
  <TotalTime>7509</TotalTime>
  <Words>357</Words>
  <Application>Microsoft Office PowerPoint</Application>
  <PresentationFormat>On-screen Show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Arial</vt:lpstr>
      <vt:lpstr>Times New Roman</vt:lpstr>
      <vt:lpstr>Arial Rounded MT Bold</vt:lpstr>
      <vt:lpstr>Custom Design</vt:lpstr>
      <vt:lpstr>1_Custom Design</vt:lpstr>
      <vt:lpstr>Plain_Blue_03_16_11</vt:lpstr>
      <vt:lpstr>PowerPoint Presentation</vt:lpstr>
      <vt:lpstr>Current E-Commerce Products</vt:lpstr>
      <vt:lpstr>Growth of E-Commerce </vt:lpstr>
      <vt:lpstr>Measurement Challenges</vt:lpstr>
      <vt:lpstr>Definitional Differences within US and Across Countries </vt:lpstr>
      <vt:lpstr>What does retail trade want and what can they provide?</vt:lpstr>
      <vt:lpstr>Questions for the Group</vt:lpstr>
    </vt:vector>
  </TitlesOfParts>
  <Company>dept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Economic Directorate</dc:creator>
  <cp:lastModifiedBy>John Burns Murphy (CENSUS/ESMD FED)</cp:lastModifiedBy>
  <cp:revision>677</cp:revision>
  <cp:lastPrinted>2002-03-14T19:45:00Z</cp:lastPrinted>
  <dcterms:created xsi:type="dcterms:W3CDTF">2000-02-22T16:23:41Z</dcterms:created>
  <dcterms:modified xsi:type="dcterms:W3CDTF">2017-10-13T14:05:17Z</dcterms:modified>
</cp:coreProperties>
</file>